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c8996783e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c8996783e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c8996783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c8996783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c8996783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c8996783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c8996783e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c8996783e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c8996783e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c8996783e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c8996783e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c8996783e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c8996783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c8996783e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c8996783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c8996783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c8996783e_0_2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c8996783e_0_2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c8996783e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c8996783e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c8996783e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c8996783e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5.jpg"/><Relationship Id="rId6" Type="http://schemas.openxmlformats.org/officeDocument/2006/relationships/image" Target="../media/image9.jpg"/><Relationship Id="rId7"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BTP</a:t>
            </a:r>
            <a:r>
              <a:rPr lang="en-GB"/>
              <a:t> Presentation</a:t>
            </a:r>
            <a:endParaRPr/>
          </a:p>
          <a:p>
            <a:pPr indent="0" lvl="0" marL="0" rtl="0" algn="l">
              <a:spcBef>
                <a:spcPts val="0"/>
              </a:spcBef>
              <a:spcAft>
                <a:spcPts val="0"/>
              </a:spcAft>
              <a:buNone/>
            </a:pPr>
            <a:r>
              <a:rPr lang="en-GB"/>
              <a:t>				</a:t>
            </a:r>
            <a:r>
              <a:rPr lang="en-GB" sz="1700"/>
              <a:t>-Stock market analysis</a:t>
            </a:r>
            <a:endParaRPr sz="1700"/>
          </a:p>
        </p:txBody>
      </p:sp>
      <p:sp>
        <p:nvSpPr>
          <p:cNvPr id="229" name="Google Shape;229;p17"/>
          <p:cNvSpPr txBox="1"/>
          <p:nvPr>
            <p:ph idx="1" type="subTitle"/>
          </p:nvPr>
        </p:nvSpPr>
        <p:spPr>
          <a:xfrm>
            <a:off x="5083950" y="3924925"/>
            <a:ext cx="3470700" cy="76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-Anirudh Joshi(17ucs023)</a:t>
            </a:r>
            <a:endParaRPr/>
          </a:p>
          <a:p>
            <a:pPr indent="0" lvl="0" marL="0" rtl="0" algn="l">
              <a:lnSpc>
                <a:spcPct val="100000"/>
              </a:lnSpc>
              <a:spcBef>
                <a:spcPts val="0"/>
              </a:spcBef>
              <a:spcAft>
                <a:spcPts val="0"/>
              </a:spcAft>
              <a:buNone/>
            </a:pPr>
            <a:r>
              <a:rPr lang="en-GB"/>
              <a:t>-Eklavaya Singh(17ucs054)</a:t>
            </a:r>
            <a:endParaRPr/>
          </a:p>
          <a:p>
            <a:pPr indent="0" lvl="0" marL="0" rtl="0" algn="l">
              <a:lnSpc>
                <a:spcPct val="100000"/>
              </a:lnSpc>
              <a:spcBef>
                <a:spcPts val="0"/>
              </a:spcBef>
              <a:spcAft>
                <a:spcPts val="0"/>
              </a:spcAft>
              <a:buNone/>
            </a:pPr>
            <a:r>
              <a:rPr lang="en-GB"/>
              <a:t>-Khushwant Ramchandani(17ucs079)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RECURRING NEURAL NETWORK</a:t>
            </a:r>
            <a:endParaRPr/>
          </a:p>
        </p:txBody>
      </p:sp>
      <p:sp>
        <p:nvSpPr>
          <p:cNvPr id="301" name="Google Shape;301;p26"/>
          <p:cNvSpPr txBox="1"/>
          <p:nvPr>
            <p:ph idx="1" type="body"/>
          </p:nvPr>
        </p:nvSpPr>
        <p:spPr>
          <a:xfrm>
            <a:off x="1297500" y="1567550"/>
            <a:ext cx="3063600" cy="266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t>RNN are called as recurrent because they perform the same task for every element of a sequence with the output dependent on the previous computations. </a:t>
            </a:r>
            <a:endParaRPr sz="1600"/>
          </a:p>
        </p:txBody>
      </p:sp>
      <p:sp>
        <p:nvSpPr>
          <p:cNvPr id="302" name="Google Shape;302;p26"/>
          <p:cNvSpPr txBox="1"/>
          <p:nvPr/>
        </p:nvSpPr>
        <p:spPr>
          <a:xfrm>
            <a:off x="1328750" y="3375425"/>
            <a:ext cx="2946900" cy="13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solidFill>
                  <a:srgbClr val="1976D2"/>
                </a:solidFill>
                <a:latin typeface="Lato"/>
                <a:ea typeface="Lato"/>
                <a:cs typeface="Lato"/>
                <a:sym typeface="Lato"/>
              </a:rPr>
              <a:t>model &lt;- trainr( Y= trainy,X=trainx,learningrate =0.05,hidden_dim = 5,numepochs = 2600) pred &lt;- predictr(model,testx) </a:t>
            </a:r>
            <a:endParaRPr i="1">
              <a:solidFill>
                <a:srgbClr val="1976D2"/>
              </a:solidFill>
              <a:latin typeface="Lato"/>
              <a:ea typeface="Lato"/>
              <a:cs typeface="Lato"/>
              <a:sym typeface="Lato"/>
            </a:endParaRPr>
          </a:p>
        </p:txBody>
      </p:sp>
      <p:pic>
        <p:nvPicPr>
          <p:cNvPr id="303" name="Google Shape;303;p26"/>
          <p:cNvPicPr preferRelativeResize="0"/>
          <p:nvPr/>
        </p:nvPicPr>
        <p:blipFill>
          <a:blip r:embed="rId3">
            <a:alphaModFix/>
          </a:blip>
          <a:stretch>
            <a:fillRect/>
          </a:stretch>
        </p:blipFill>
        <p:spPr>
          <a:xfrm>
            <a:off x="4513500" y="1460250"/>
            <a:ext cx="4478100" cy="238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1221300" y="393750"/>
            <a:ext cx="3798900" cy="6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Results</a:t>
            </a:r>
            <a:endParaRPr b="1"/>
          </a:p>
        </p:txBody>
      </p:sp>
      <p:sp>
        <p:nvSpPr>
          <p:cNvPr id="309" name="Google Shape;309;p27"/>
          <p:cNvSpPr txBox="1"/>
          <p:nvPr>
            <p:ph idx="1" type="body"/>
          </p:nvPr>
        </p:nvSpPr>
        <p:spPr>
          <a:xfrm>
            <a:off x="1213325" y="1267050"/>
            <a:ext cx="7614300" cy="32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Mean Absolute Percentage Error (MAPE)</a:t>
            </a:r>
            <a:endParaRPr sz="1900"/>
          </a:p>
          <a:p>
            <a:pPr indent="0" lvl="0" marL="0" rtl="0" algn="l">
              <a:spcBef>
                <a:spcPts val="1600"/>
              </a:spcBef>
              <a:spcAft>
                <a:spcPts val="0"/>
              </a:spcAft>
              <a:buNone/>
            </a:pPr>
            <a:r>
              <a:rPr lang="en-GB" sz="1600"/>
              <a:t>MAPE is one of the important methods which is used to evaluate the accuracy and precision of the predictions made.</a:t>
            </a:r>
            <a:endParaRPr sz="1600"/>
          </a:p>
          <a:p>
            <a:pPr indent="0" lvl="0" marL="0" rtl="0" algn="l">
              <a:spcBef>
                <a:spcPts val="1600"/>
              </a:spcBef>
              <a:spcAft>
                <a:spcPts val="0"/>
              </a:spcAft>
              <a:buNone/>
            </a:pPr>
            <a:r>
              <a:rPr lang="en-GB" sz="1600"/>
              <a:t>It is used to measure percentage of divergence of the predicted Stock prices through the predictive models from the actual Stock Prices. </a:t>
            </a:r>
            <a:endParaRPr sz="1600"/>
          </a:p>
          <a:p>
            <a:pPr indent="0" lvl="0" marL="0" rtl="0" algn="l">
              <a:spcBef>
                <a:spcPts val="1600"/>
              </a:spcBef>
              <a:spcAft>
                <a:spcPts val="0"/>
              </a:spcAft>
              <a:buNone/>
            </a:pPr>
            <a:r>
              <a:rPr lang="en-GB" sz="1600"/>
              <a:t>It is calculated as:</a:t>
            </a:r>
            <a:endParaRPr sz="1600"/>
          </a:p>
          <a:p>
            <a:pPr indent="0" lvl="0" marL="0" rtl="0" algn="l">
              <a:spcBef>
                <a:spcPts val="1600"/>
              </a:spcBef>
              <a:spcAft>
                <a:spcPts val="0"/>
              </a:spcAft>
              <a:buNone/>
            </a:pPr>
            <a:r>
              <a:rPr lang="en-GB" sz="1600"/>
              <a:t>Mape = mean( abs ( (actual-predicted) / actual ) ) * 100</a:t>
            </a:r>
            <a:endParaRPr sz="1600"/>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ph idx="1" type="body"/>
          </p:nvPr>
        </p:nvSpPr>
        <p:spPr>
          <a:xfrm>
            <a:off x="1297500" y="1329525"/>
            <a:ext cx="6612600" cy="2887500"/>
          </a:xfrm>
          <a:prstGeom prst="rect">
            <a:avLst/>
          </a:prstGeom>
        </p:spPr>
        <p:txBody>
          <a:bodyPr anchorCtr="0" anchor="t" bIns="91425" lIns="91425" spcFirstLastPara="1" rIns="91425" wrap="square" tIns="91425">
            <a:noAutofit/>
          </a:bodyPr>
          <a:lstStyle/>
          <a:p>
            <a:pPr indent="457200" lvl="0" marL="457200" rtl="0" algn="l">
              <a:lnSpc>
                <a:spcPct val="200000"/>
              </a:lnSpc>
              <a:spcBef>
                <a:spcPts val="0"/>
              </a:spcBef>
              <a:spcAft>
                <a:spcPts val="0"/>
              </a:spcAft>
              <a:buNone/>
            </a:pPr>
            <a:r>
              <a:rPr b="1" lang="en-GB" sz="2200"/>
              <a:t>Model						MAPE</a:t>
            </a:r>
            <a:endParaRPr b="1" sz="2200"/>
          </a:p>
          <a:p>
            <a:pPr indent="-355600" lvl="0" marL="457200" rtl="0" algn="l">
              <a:spcBef>
                <a:spcPts val="1600"/>
              </a:spcBef>
              <a:spcAft>
                <a:spcPts val="0"/>
              </a:spcAft>
              <a:buSzPts val="2000"/>
              <a:buAutoNum type="arabicPeriod"/>
            </a:pPr>
            <a:r>
              <a:rPr lang="en-GB" sz="2000"/>
              <a:t>ARIMA							3.99251</a:t>
            </a:r>
            <a:endParaRPr sz="2000"/>
          </a:p>
          <a:p>
            <a:pPr indent="-355600" lvl="0" marL="457200" rtl="0" algn="l">
              <a:spcBef>
                <a:spcPts val="0"/>
              </a:spcBef>
              <a:spcAft>
                <a:spcPts val="0"/>
              </a:spcAft>
              <a:buSzPts val="2000"/>
              <a:buAutoNum type="arabicPeriod"/>
            </a:pPr>
            <a:r>
              <a:rPr lang="en-GB" sz="2000"/>
              <a:t>Holt-Winters					12.56901</a:t>
            </a:r>
            <a:endParaRPr sz="2000"/>
          </a:p>
          <a:p>
            <a:pPr indent="-355600" lvl="0" marL="457200" rtl="0" algn="l">
              <a:spcBef>
                <a:spcPts val="0"/>
              </a:spcBef>
              <a:spcAft>
                <a:spcPts val="0"/>
              </a:spcAft>
              <a:buSzPts val="2000"/>
              <a:buAutoNum type="arabicPeriod"/>
            </a:pPr>
            <a:r>
              <a:rPr lang="en-GB" sz="2000"/>
              <a:t>Artificial Neural Network		2.83544</a:t>
            </a:r>
            <a:endParaRPr sz="2000"/>
          </a:p>
          <a:p>
            <a:pPr indent="-355600" lvl="0" marL="457200" rtl="0" algn="l">
              <a:spcBef>
                <a:spcPts val="0"/>
              </a:spcBef>
              <a:spcAft>
                <a:spcPts val="0"/>
              </a:spcAft>
              <a:buSzPts val="2000"/>
              <a:buAutoNum type="arabicPeriod"/>
            </a:pPr>
            <a:r>
              <a:rPr lang="en-GB" sz="2000"/>
              <a:t>RNN							5.808394</a:t>
            </a:r>
            <a:endParaRPr sz="2000"/>
          </a:p>
          <a:p>
            <a:pPr indent="0" lvl="0" marL="0" rtl="0" algn="l">
              <a:spcBef>
                <a:spcPts val="1600"/>
              </a:spcBef>
              <a:spcAft>
                <a:spcPts val="1600"/>
              </a:spcAft>
              <a:buNone/>
            </a:pPr>
            <a:r>
              <a:t/>
            </a:r>
            <a:endParaRPr b="1" sz="2200"/>
          </a:p>
        </p:txBody>
      </p:sp>
      <p:sp>
        <p:nvSpPr>
          <p:cNvPr id="315" name="Google Shape;315;p28"/>
          <p:cNvSpPr txBox="1"/>
          <p:nvPr>
            <p:ph type="title"/>
          </p:nvPr>
        </p:nvSpPr>
        <p:spPr>
          <a:xfrm>
            <a:off x="1221300" y="393750"/>
            <a:ext cx="3798900" cy="6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Results</a:t>
            </a:r>
            <a:endParaRPr b="1"/>
          </a:p>
        </p:txBody>
      </p:sp>
      <p:cxnSp>
        <p:nvCxnSpPr>
          <p:cNvPr id="316" name="Google Shape;316;p28"/>
          <p:cNvCxnSpPr/>
          <p:nvPr/>
        </p:nvCxnSpPr>
        <p:spPr>
          <a:xfrm flipH="1" rot="10800000">
            <a:off x="1342950" y="1907150"/>
            <a:ext cx="6620700" cy="267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28"/>
          <p:cNvCxnSpPr/>
          <p:nvPr/>
        </p:nvCxnSpPr>
        <p:spPr>
          <a:xfrm>
            <a:off x="4944000" y="1329525"/>
            <a:ext cx="0" cy="3059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idx="1" type="body"/>
          </p:nvPr>
        </p:nvSpPr>
        <p:spPr>
          <a:xfrm>
            <a:off x="1297500" y="1195225"/>
            <a:ext cx="7431600" cy="3411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As per the results observed, Artificial </a:t>
            </a:r>
            <a:r>
              <a:rPr lang="en-GB" sz="1700"/>
              <a:t>Neural Network has better accuracy when compared to the other predictive models in terms of the Mean absolute percentage error</a:t>
            </a:r>
            <a:r>
              <a:rPr lang="en-GB" sz="1700"/>
              <a:t>. </a:t>
            </a:r>
            <a:endParaRPr sz="1700"/>
          </a:p>
          <a:p>
            <a:pPr indent="-336550" lvl="0" marL="457200" rtl="0" algn="l">
              <a:spcBef>
                <a:spcPts val="0"/>
              </a:spcBef>
              <a:spcAft>
                <a:spcPts val="0"/>
              </a:spcAft>
              <a:buSzPts val="1700"/>
              <a:buChar char="●"/>
            </a:pPr>
            <a:r>
              <a:rPr lang="en-GB" sz="1700"/>
              <a:t>After this Arima model seems to be a promising model with an MAPE of 3.99251.</a:t>
            </a:r>
            <a:endParaRPr sz="1700"/>
          </a:p>
          <a:p>
            <a:pPr indent="-336550" lvl="0" marL="457200" rtl="0" algn="l">
              <a:spcBef>
                <a:spcPts val="0"/>
              </a:spcBef>
              <a:spcAft>
                <a:spcPts val="0"/>
              </a:spcAft>
              <a:buSzPts val="1700"/>
              <a:buChar char="●"/>
            </a:pPr>
            <a:r>
              <a:rPr lang="en-GB" sz="1700"/>
              <a:t>Holt-Winters proves to be  least accurate based on MAPE.</a:t>
            </a:r>
            <a:endParaRPr sz="1700"/>
          </a:p>
          <a:p>
            <a:pPr indent="-336550" lvl="0" marL="457200" rtl="0" algn="l">
              <a:spcBef>
                <a:spcPts val="0"/>
              </a:spcBef>
              <a:spcAft>
                <a:spcPts val="0"/>
              </a:spcAft>
              <a:buSzPts val="1700"/>
              <a:buChar char="●"/>
            </a:pPr>
            <a:r>
              <a:rPr lang="en-GB" sz="1700"/>
              <a:t>Predictions of the Stock market prices that are generated using these stochastic techniques including the ARIMA Model, Holt Winters Artificial Neural Nets and Recurrent Neural Network are easy to implement, Reliable and Justifiable.</a:t>
            </a:r>
            <a:endParaRPr sz="17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23" name="Google Shape;323;p29"/>
          <p:cNvSpPr txBox="1"/>
          <p:nvPr>
            <p:ph type="title"/>
          </p:nvPr>
        </p:nvSpPr>
        <p:spPr>
          <a:xfrm>
            <a:off x="1373700" y="393750"/>
            <a:ext cx="3798900" cy="6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Results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0"/>
          <p:cNvSpPr txBox="1"/>
          <p:nvPr>
            <p:ph type="title"/>
          </p:nvPr>
        </p:nvSpPr>
        <p:spPr>
          <a:xfrm>
            <a:off x="1297500" y="393750"/>
            <a:ext cx="3798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Conclusion</a:t>
            </a:r>
            <a:endParaRPr b="1"/>
          </a:p>
        </p:txBody>
      </p:sp>
      <p:sp>
        <p:nvSpPr>
          <p:cNvPr id="329" name="Google Shape;329;p30"/>
          <p:cNvSpPr txBox="1"/>
          <p:nvPr>
            <p:ph idx="1" type="body"/>
          </p:nvPr>
        </p:nvSpPr>
        <p:spPr>
          <a:xfrm>
            <a:off x="1297500" y="1284850"/>
            <a:ext cx="7270500" cy="31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task of stock market analysis and prediction is very difficult due to its non linear, dynamic and changing nature, there are excessive volatility phenomena in the financial market which can not be explained by basic economic factors.</a:t>
            </a:r>
            <a:r>
              <a:rPr b="1" lang="en-GB" sz="1800"/>
              <a:t> </a:t>
            </a:r>
            <a:endParaRPr b="1" sz="1800"/>
          </a:p>
          <a:p>
            <a:pPr indent="0" lvl="0" marL="0" rtl="0" algn="l">
              <a:spcBef>
                <a:spcPts val="1600"/>
              </a:spcBef>
              <a:spcAft>
                <a:spcPts val="0"/>
              </a:spcAft>
              <a:buNone/>
            </a:pPr>
            <a:r>
              <a:rPr lang="en-GB" sz="1800"/>
              <a:t>Various mathematical models such as ANN, Arima model have been analyzed for robustness in the task of prediction stock market price.</a:t>
            </a:r>
            <a:endParaRPr sz="1800"/>
          </a:p>
          <a:p>
            <a:pPr indent="0" lvl="0" marL="0" rtl="0" algn="l">
              <a:spcBef>
                <a:spcPts val="1600"/>
              </a:spcBef>
              <a:spcAft>
                <a:spcPts val="1600"/>
              </a:spcAft>
              <a:buNone/>
            </a:pPr>
            <a:r>
              <a:rPr lang="en-GB" sz="1800"/>
              <a:t>However there is still need of exploring ensemble models in this field.</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idx="1" type="body"/>
          </p:nvPr>
        </p:nvSpPr>
        <p:spPr>
          <a:xfrm>
            <a:off x="1297500" y="1289225"/>
            <a:ext cx="7082400" cy="33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ANN model has been compared with other models for making prediction and has produced really impressive results. The model has been proven robust in predicting the future stock market indices. The robustness of the model has been checked by evaluating various parameters such as accuracy, precision as calculated by MAPE.</a:t>
            </a:r>
            <a:endParaRPr sz="1800"/>
          </a:p>
          <a:p>
            <a:pPr indent="0" lvl="0" marL="0" rtl="0" algn="l">
              <a:spcBef>
                <a:spcPts val="1600"/>
              </a:spcBef>
              <a:spcAft>
                <a:spcPts val="0"/>
              </a:spcAft>
              <a:buNone/>
            </a:pPr>
            <a:r>
              <a:rPr lang="en-GB" sz="1800"/>
              <a:t>In order to improve the accuracy of forecasting model, hybrid models could be effectively used for complex time series that has both linear and non-linear components.</a:t>
            </a:r>
            <a:endParaRPr sz="1800"/>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a:p>
        </p:txBody>
      </p:sp>
      <p:sp>
        <p:nvSpPr>
          <p:cNvPr id="335" name="Google Shape;335;p31"/>
          <p:cNvSpPr txBox="1"/>
          <p:nvPr>
            <p:ph type="title"/>
          </p:nvPr>
        </p:nvSpPr>
        <p:spPr>
          <a:xfrm>
            <a:off x="1297500" y="393750"/>
            <a:ext cx="3798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Conclusion</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1297500" y="393750"/>
            <a:ext cx="3798900" cy="7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41" name="Google Shape;341;p32"/>
          <p:cNvSpPr txBox="1"/>
          <p:nvPr>
            <p:ph idx="1" type="body"/>
          </p:nvPr>
        </p:nvSpPr>
        <p:spPr>
          <a:xfrm>
            <a:off x="1297500" y="1222075"/>
            <a:ext cx="7257000" cy="3166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Stock Market Analysis using Supervised Machine Learning</a:t>
            </a:r>
            <a:endParaRPr sz="1500"/>
          </a:p>
          <a:p>
            <a:pPr indent="-323850" lvl="0" marL="457200" rtl="0" algn="l">
              <a:spcBef>
                <a:spcPts val="0"/>
              </a:spcBef>
              <a:spcAft>
                <a:spcPts val="0"/>
              </a:spcAft>
              <a:buSzPts val="1500"/>
              <a:buChar char="●"/>
            </a:pPr>
            <a:r>
              <a:rPr lang="en-GB" sz="1500"/>
              <a:t>Literature review on Artificial Neural Networks Techniques Application for Stock Market Prediction and as Decision Support Tools</a:t>
            </a:r>
            <a:endParaRPr sz="1500"/>
          </a:p>
          <a:p>
            <a:pPr indent="-323850" lvl="0" marL="457200" rtl="0" algn="l">
              <a:spcBef>
                <a:spcPts val="0"/>
              </a:spcBef>
              <a:spcAft>
                <a:spcPts val="0"/>
              </a:spcAft>
              <a:buSzPts val="1500"/>
              <a:buChar char="●"/>
            </a:pPr>
            <a:r>
              <a:rPr lang="en-GB" sz="1500"/>
              <a:t>Analysis of Investor Sentiment and Stock Market Volatility Trend Based on Big Data Strategy</a:t>
            </a:r>
            <a:endParaRPr sz="1500"/>
          </a:p>
          <a:p>
            <a:pPr indent="-323850" lvl="0" marL="457200" rtl="0" algn="l">
              <a:spcBef>
                <a:spcPts val="0"/>
              </a:spcBef>
              <a:spcAft>
                <a:spcPts val="0"/>
              </a:spcAft>
              <a:buSzPts val="1500"/>
              <a:buChar char="●"/>
            </a:pPr>
            <a:r>
              <a:rPr lang="en-GB" sz="1500"/>
              <a:t>Comparative Analysis of Various Stock Prediction Techniques</a:t>
            </a:r>
            <a:endParaRPr sz="1500"/>
          </a:p>
          <a:p>
            <a:pPr indent="-323850" lvl="0" marL="457200" rtl="0" algn="l">
              <a:spcBef>
                <a:spcPts val="0"/>
              </a:spcBef>
              <a:spcAft>
                <a:spcPts val="0"/>
              </a:spcAft>
              <a:buSzPts val="1500"/>
              <a:buChar char="●"/>
            </a:pPr>
            <a:r>
              <a:rPr lang="en-GB" sz="1500"/>
              <a:t>Stock Market Prediction based on Social Sentiments using Machine Learning</a:t>
            </a:r>
            <a:endParaRPr sz="1500"/>
          </a:p>
          <a:p>
            <a:pPr indent="-323850" lvl="0" marL="457200" rtl="0" algn="l">
              <a:spcBef>
                <a:spcPts val="0"/>
              </a:spcBef>
              <a:spcAft>
                <a:spcPts val="0"/>
              </a:spcAft>
              <a:buSzPts val="1500"/>
              <a:buChar char="●"/>
            </a:pPr>
            <a:r>
              <a:rPr lang="en-GB" sz="1500"/>
              <a:t>Optimised Prediction Model For Stock Market Trend Analysis</a:t>
            </a:r>
            <a:endParaRPr sz="1500"/>
          </a:p>
          <a:p>
            <a:pPr indent="-323850" lvl="0" marL="457200" rtl="0" algn="l">
              <a:spcBef>
                <a:spcPts val="0"/>
              </a:spcBef>
              <a:spcAft>
                <a:spcPts val="0"/>
              </a:spcAft>
              <a:buSzPts val="1500"/>
              <a:buChar char="●"/>
            </a:pPr>
            <a:r>
              <a:rPr lang="en-GB" sz="1500"/>
              <a:t>A Review of Stock Market Prediction Using Neural Networks</a:t>
            </a:r>
            <a:endParaRPr sz="1500"/>
          </a:p>
          <a:p>
            <a:pPr indent="-323850" lvl="0" marL="457200" rtl="0" algn="l">
              <a:spcBef>
                <a:spcPts val="0"/>
              </a:spcBef>
              <a:spcAft>
                <a:spcPts val="0"/>
              </a:spcAft>
              <a:buSzPts val="1500"/>
              <a:buChar char="●"/>
            </a:pPr>
            <a:r>
              <a:rPr lang="en-GB" sz="1500"/>
              <a:t>Survey of Stock Market Prediction Using Machine Learning Approach</a:t>
            </a:r>
            <a:endParaRPr sz="1500"/>
          </a:p>
          <a:p>
            <a:pPr indent="-323850" lvl="0" marL="457200" rtl="0" algn="l">
              <a:spcBef>
                <a:spcPts val="0"/>
              </a:spcBef>
              <a:spcAft>
                <a:spcPts val="0"/>
              </a:spcAft>
              <a:buSzPts val="1500"/>
              <a:buChar char="●"/>
            </a:pPr>
            <a:r>
              <a:rPr lang="en-GB" sz="1500"/>
              <a:t>Efficacy of News Sentiment for Stock Market Prediction</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3"/>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47" name="Google Shape;347;p33"/>
          <p:cNvGrpSpPr/>
          <p:nvPr/>
        </p:nvGrpSpPr>
        <p:grpSpPr>
          <a:xfrm>
            <a:off x="4066820" y="1553491"/>
            <a:ext cx="3159984" cy="2439109"/>
            <a:chOff x="3553042" y="1657806"/>
            <a:chExt cx="3461100" cy="2671532"/>
          </a:xfrm>
        </p:grpSpPr>
        <p:sp>
          <p:nvSpPr>
            <p:cNvPr id="348" name="Google Shape;348;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6" name="Google Shape;356;p33"/>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57" name="Google Shape;357;p3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33"/>
          <p:cNvGrpSpPr/>
          <p:nvPr/>
        </p:nvGrpSpPr>
        <p:grpSpPr>
          <a:xfrm>
            <a:off x="6762480" y="2546254"/>
            <a:ext cx="1024386" cy="1522884"/>
            <a:chOff x="6505573" y="2745170"/>
            <a:chExt cx="1122000" cy="1668000"/>
          </a:xfrm>
        </p:grpSpPr>
        <p:sp>
          <p:nvSpPr>
            <p:cNvPr id="359" name="Google Shape;359;p3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3" name="Google Shape;363;p33"/>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64" name="Google Shape;364;p33"/>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3"/>
          <p:cNvGrpSpPr/>
          <p:nvPr/>
        </p:nvGrpSpPr>
        <p:grpSpPr>
          <a:xfrm>
            <a:off x="6405845" y="3121897"/>
            <a:ext cx="520684" cy="1036470"/>
            <a:chOff x="9543736" y="4486132"/>
            <a:chExt cx="570300" cy="1135235"/>
          </a:xfrm>
        </p:grpSpPr>
        <p:sp>
          <p:nvSpPr>
            <p:cNvPr id="366" name="Google Shape;366;p3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0" name="Google Shape;370;p33"/>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71" name="Google Shape;371;p33"/>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3"/>
          <p:cNvGrpSpPr/>
          <p:nvPr/>
        </p:nvGrpSpPr>
        <p:grpSpPr>
          <a:xfrm>
            <a:off x="7564804" y="3443361"/>
            <a:ext cx="455496" cy="692277"/>
            <a:chOff x="7384375" y="3728000"/>
            <a:chExt cx="498900" cy="758244"/>
          </a:xfrm>
        </p:grpSpPr>
        <p:sp>
          <p:nvSpPr>
            <p:cNvPr id="373" name="Google Shape;373;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33"/>
          <p:cNvGrpSpPr/>
          <p:nvPr/>
        </p:nvGrpSpPr>
        <p:grpSpPr>
          <a:xfrm>
            <a:off x="7564836" y="3561758"/>
            <a:ext cx="478081" cy="462776"/>
            <a:chOff x="7384385" y="3857442"/>
            <a:chExt cx="523637" cy="506874"/>
          </a:xfrm>
        </p:grpSpPr>
        <p:sp>
          <p:nvSpPr>
            <p:cNvPr id="378" name="Google Shape;378;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3"/>
            <p:cNvGrpSpPr/>
            <p:nvPr/>
          </p:nvGrpSpPr>
          <p:grpSpPr>
            <a:xfrm>
              <a:off x="7384385" y="3857442"/>
              <a:ext cx="523637" cy="498900"/>
              <a:chOff x="7384385" y="3857442"/>
              <a:chExt cx="523637" cy="498900"/>
            </a:xfrm>
          </p:grpSpPr>
          <p:sp>
            <p:nvSpPr>
              <p:cNvPr id="380" name="Google Shape;380;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82" name="Google Shape;382;p33"/>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83" name="Google Shape;383;p33"/>
          <p:cNvGrpSpPr/>
          <p:nvPr/>
        </p:nvGrpSpPr>
        <p:grpSpPr>
          <a:xfrm>
            <a:off x="8110843" y="3443361"/>
            <a:ext cx="435785" cy="692277"/>
            <a:chOff x="7982421" y="3727763"/>
            <a:chExt cx="477311" cy="758244"/>
          </a:xfrm>
        </p:grpSpPr>
        <p:sp>
          <p:nvSpPr>
            <p:cNvPr id="384" name="Google Shape;384;p3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92" name="Google Shape;392;p33"/>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5" name="Google Shape;235;p18"/>
          <p:cNvSpPr txBox="1"/>
          <p:nvPr/>
        </p:nvSpPr>
        <p:spPr>
          <a:xfrm>
            <a:off x="1201100" y="2077175"/>
            <a:ext cx="5927700" cy="25434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Font typeface="Lato"/>
              <a:buAutoNum type="arabicParenR"/>
            </a:pPr>
            <a:r>
              <a:rPr lang="en-GB" sz="2200">
                <a:solidFill>
                  <a:srgbClr val="FFFFFF"/>
                </a:solidFill>
                <a:latin typeface="Lato"/>
                <a:ea typeface="Lato"/>
                <a:cs typeface="Lato"/>
                <a:sym typeface="Lato"/>
              </a:rPr>
              <a:t>Introduction</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arenR"/>
            </a:pPr>
            <a:r>
              <a:rPr lang="en-GB" sz="2200">
                <a:solidFill>
                  <a:srgbClr val="FFFFFF"/>
                </a:solidFill>
                <a:latin typeface="Lato"/>
                <a:ea typeface="Lato"/>
                <a:cs typeface="Lato"/>
                <a:sym typeface="Lato"/>
              </a:rPr>
              <a:t>Understanding the problems</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arenR"/>
            </a:pPr>
            <a:r>
              <a:rPr lang="en-GB" sz="2200">
                <a:solidFill>
                  <a:srgbClr val="FFFFFF"/>
                </a:solidFill>
                <a:latin typeface="Lato"/>
                <a:ea typeface="Lato"/>
                <a:cs typeface="Lato"/>
                <a:sym typeface="Lato"/>
              </a:rPr>
              <a:t>Proposed models and methodologies</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arenR"/>
            </a:pPr>
            <a:r>
              <a:rPr lang="en-GB" sz="2200">
                <a:solidFill>
                  <a:srgbClr val="FFFFFF"/>
                </a:solidFill>
                <a:latin typeface="Lato"/>
                <a:ea typeface="Lato"/>
                <a:cs typeface="Lato"/>
                <a:sym typeface="Lato"/>
              </a:rPr>
              <a:t>Results</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arenR"/>
            </a:pPr>
            <a:r>
              <a:rPr lang="en-GB" sz="2200">
                <a:solidFill>
                  <a:srgbClr val="FFFFFF"/>
                </a:solidFill>
                <a:latin typeface="Lato"/>
                <a:ea typeface="Lato"/>
                <a:cs typeface="Lato"/>
                <a:sym typeface="Lato"/>
              </a:rPr>
              <a:t>Suggested improvements</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arenR"/>
            </a:pPr>
            <a:r>
              <a:rPr lang="en-GB" sz="2200">
                <a:solidFill>
                  <a:srgbClr val="FFFFFF"/>
                </a:solidFill>
                <a:latin typeface="Lato"/>
                <a:ea typeface="Lato"/>
                <a:cs typeface="Lato"/>
                <a:sym typeface="Lato"/>
              </a:rPr>
              <a:t>Conclusion</a:t>
            </a:r>
            <a:endParaRPr sz="22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1" name="Google Shape;241;p19"/>
          <p:cNvSpPr txBox="1"/>
          <p:nvPr/>
        </p:nvSpPr>
        <p:spPr>
          <a:xfrm>
            <a:off x="1434250" y="1582625"/>
            <a:ext cx="7038900" cy="30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To understand the depth and the need of stock market analysis we must understand the importance of stock markets.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Most of the major factors that influence the international reputation of any country or a company today are related to economy and stock market.  The rise and fall of stocks are dependent on many factors; both abstract and numerical.</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It is necessary to try to predict stock markets, because even today their rise and fall remains a mystery. However, this mysterious nature does not reduce their importance in a person’s daily life and still they may make a person rich or bankrupt in a very short span of time.</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Thus, to reduce the risk factor and to make healthier financial decision, it has become the need of the hour to be able to predict financial markets.</a:t>
            </a:r>
            <a:endParaRPr>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47" name="Google Shape;247;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8" name="Google Shape;248;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Even though demand and supply play a major role in the rise and fall of a stock; the latter may also depend on socio-political factors, predicting which is very difficult</a:t>
            </a:r>
            <a:endParaRPr>
              <a:solidFill>
                <a:srgbClr val="FFFFFF"/>
              </a:solidFill>
            </a:endParaRPr>
          </a:p>
        </p:txBody>
      </p:sp>
      <p:sp>
        <p:nvSpPr>
          <p:cNvPr id="249" name="Google Shape;249;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0" name="Google Shape;250;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demand and supply of a stock is largely based on market sentiments, and hence, their arises a need for sentiment analysis as well.</a:t>
            </a:r>
            <a:endParaRPr>
              <a:solidFill>
                <a:srgbClr val="FFFFFF"/>
              </a:solidFill>
            </a:endParaRPr>
          </a:p>
        </p:txBody>
      </p:sp>
      <p:sp>
        <p:nvSpPr>
          <p:cNvPr id="251" name="Google Shape;251;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2" name="Google Shape;252;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Even though the stock market is a monolithic entity, the factors influencing the stock market do not move in tandem</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Model and Methodologies</a:t>
            </a:r>
            <a:endParaRPr/>
          </a:p>
        </p:txBody>
      </p:sp>
      <p:sp>
        <p:nvSpPr>
          <p:cNvPr id="258" name="Google Shape;258;p21"/>
          <p:cNvSpPr txBox="1"/>
          <p:nvPr>
            <p:ph idx="1" type="body"/>
          </p:nvPr>
        </p:nvSpPr>
        <p:spPr>
          <a:xfrm>
            <a:off x="3514725" y="1535375"/>
            <a:ext cx="4221900" cy="18828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GB" sz="1800"/>
              <a:t>ARIMA Model</a:t>
            </a:r>
            <a:endParaRPr sz="1800"/>
          </a:p>
          <a:p>
            <a:pPr indent="-342900" lvl="0" marL="457200" rtl="0" algn="l">
              <a:spcBef>
                <a:spcPts val="0"/>
              </a:spcBef>
              <a:spcAft>
                <a:spcPts val="0"/>
              </a:spcAft>
              <a:buSzPts val="1800"/>
              <a:buAutoNum type="arabicPeriod"/>
            </a:pPr>
            <a:r>
              <a:rPr lang="en-GB" sz="1800"/>
              <a:t>Holt-Winters Model</a:t>
            </a:r>
            <a:endParaRPr sz="1800"/>
          </a:p>
          <a:p>
            <a:pPr indent="-342900" lvl="0" marL="457200" rtl="0" algn="l">
              <a:spcBef>
                <a:spcPts val="0"/>
              </a:spcBef>
              <a:spcAft>
                <a:spcPts val="0"/>
              </a:spcAft>
              <a:buSzPts val="1800"/>
              <a:buAutoNum type="arabicPeriod"/>
            </a:pPr>
            <a:r>
              <a:rPr lang="en-GB" sz="1800"/>
              <a:t>Artificial Neural Nets (ANN)</a:t>
            </a:r>
            <a:endParaRPr sz="1800"/>
          </a:p>
          <a:p>
            <a:pPr indent="-342900" lvl="0" marL="457200" rtl="0" algn="l">
              <a:spcBef>
                <a:spcPts val="0"/>
              </a:spcBef>
              <a:spcAft>
                <a:spcPts val="0"/>
              </a:spcAft>
              <a:buSzPts val="1800"/>
              <a:buAutoNum type="arabicPeriod"/>
            </a:pPr>
            <a:r>
              <a:rPr lang="en-GB" sz="1800"/>
              <a:t>Recurrent Neural Nets</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Lato"/>
              <a:buAutoNum type="arabicPeriod"/>
            </a:pPr>
            <a:r>
              <a:rPr lang="en-GB">
                <a:latin typeface="Lato"/>
                <a:ea typeface="Lato"/>
                <a:cs typeface="Lato"/>
                <a:sym typeface="Lato"/>
              </a:rPr>
              <a:t>ARIMA MODEL</a:t>
            </a:r>
            <a:endParaRPr>
              <a:latin typeface="Lato"/>
              <a:ea typeface="Lato"/>
              <a:cs typeface="Lato"/>
              <a:sym typeface="Lato"/>
            </a:endParaRPr>
          </a:p>
        </p:txBody>
      </p:sp>
      <p:sp>
        <p:nvSpPr>
          <p:cNvPr id="264" name="Google Shape;264;p22"/>
          <p:cNvSpPr txBox="1"/>
          <p:nvPr>
            <p:ph idx="1" type="body"/>
          </p:nvPr>
        </p:nvSpPr>
        <p:spPr>
          <a:xfrm>
            <a:off x="911750" y="1543600"/>
            <a:ext cx="7354200" cy="152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An ARIMA Model is a statistical model which provides an easy and powerful method for analysing and forecasting time series by explicitly catering to standard structures of time series data.ARIMA stands for AutoRegressive Integrated Moving Average.It is mostly applicable of stationary time series.It involves the following steps:-</a:t>
            </a:r>
            <a:endParaRPr sz="1500"/>
          </a:p>
        </p:txBody>
      </p:sp>
      <p:sp>
        <p:nvSpPr>
          <p:cNvPr id="265" name="Google Shape;265;p22"/>
          <p:cNvSpPr/>
          <p:nvPr/>
        </p:nvSpPr>
        <p:spPr>
          <a:xfrm>
            <a:off x="0" y="3531814"/>
            <a:ext cx="2214600" cy="669000"/>
          </a:xfrm>
          <a:prstGeom prst="homePlate">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Visualize the time series</a:t>
            </a:r>
            <a:endParaRPr>
              <a:solidFill>
                <a:srgbClr val="FFFFFF"/>
              </a:solidFill>
              <a:latin typeface="Roboto"/>
              <a:ea typeface="Roboto"/>
              <a:cs typeface="Roboto"/>
              <a:sym typeface="Roboto"/>
            </a:endParaRPr>
          </a:p>
        </p:txBody>
      </p:sp>
      <p:sp>
        <p:nvSpPr>
          <p:cNvPr id="266" name="Google Shape;266;p22"/>
          <p:cNvSpPr/>
          <p:nvPr/>
        </p:nvSpPr>
        <p:spPr>
          <a:xfrm>
            <a:off x="1891800" y="3531825"/>
            <a:ext cx="2064000" cy="669000"/>
          </a:xfrm>
          <a:prstGeom prst="chevron">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Stationarize the series</a:t>
            </a:r>
            <a:endParaRPr>
              <a:solidFill>
                <a:srgbClr val="FFFFFF"/>
              </a:solidFill>
              <a:latin typeface="Roboto"/>
              <a:ea typeface="Roboto"/>
              <a:cs typeface="Roboto"/>
              <a:sym typeface="Roboto"/>
            </a:endParaRPr>
          </a:p>
        </p:txBody>
      </p:sp>
      <p:sp>
        <p:nvSpPr>
          <p:cNvPr id="267" name="Google Shape;267;p22"/>
          <p:cNvSpPr/>
          <p:nvPr/>
        </p:nvSpPr>
        <p:spPr>
          <a:xfrm>
            <a:off x="3634375" y="3531825"/>
            <a:ext cx="2064000" cy="669000"/>
          </a:xfrm>
          <a:prstGeom prst="chevron">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Find the optimal parameter</a:t>
            </a:r>
            <a:endParaRPr>
              <a:solidFill>
                <a:srgbClr val="FFFFFF"/>
              </a:solidFill>
              <a:latin typeface="Roboto"/>
              <a:ea typeface="Roboto"/>
              <a:cs typeface="Roboto"/>
              <a:sym typeface="Roboto"/>
            </a:endParaRPr>
          </a:p>
        </p:txBody>
      </p:sp>
      <p:sp>
        <p:nvSpPr>
          <p:cNvPr id="268" name="Google Shape;268;p22"/>
          <p:cNvSpPr/>
          <p:nvPr/>
        </p:nvSpPr>
        <p:spPr>
          <a:xfrm>
            <a:off x="7080000" y="3531825"/>
            <a:ext cx="2064000" cy="669000"/>
          </a:xfrm>
          <a:prstGeom prst="chevron">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Make predictions</a:t>
            </a:r>
            <a:endParaRPr>
              <a:solidFill>
                <a:srgbClr val="FFFFFF"/>
              </a:solidFill>
              <a:latin typeface="Roboto"/>
              <a:ea typeface="Roboto"/>
              <a:cs typeface="Roboto"/>
              <a:sym typeface="Roboto"/>
            </a:endParaRPr>
          </a:p>
        </p:txBody>
      </p:sp>
      <p:sp>
        <p:nvSpPr>
          <p:cNvPr id="269" name="Google Shape;269;p22"/>
          <p:cNvSpPr/>
          <p:nvPr/>
        </p:nvSpPr>
        <p:spPr>
          <a:xfrm>
            <a:off x="5345075" y="3531825"/>
            <a:ext cx="2064000" cy="669000"/>
          </a:xfrm>
          <a:prstGeom prst="chevron">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Build ARIMA model</a:t>
            </a:r>
            <a:endParaRPr>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Lato"/>
              <a:buAutoNum type="arabicPeriod"/>
            </a:pPr>
            <a:r>
              <a:rPr lang="en-GB">
                <a:latin typeface="Lato"/>
                <a:ea typeface="Lato"/>
                <a:cs typeface="Lato"/>
                <a:sym typeface="Lato"/>
              </a:rPr>
              <a:t>ARIMA MODEL</a:t>
            </a:r>
            <a:endParaRPr>
              <a:latin typeface="Lato"/>
              <a:ea typeface="Lato"/>
              <a:cs typeface="Lato"/>
              <a:sym typeface="Lato"/>
            </a:endParaRPr>
          </a:p>
        </p:txBody>
      </p:sp>
      <p:sp>
        <p:nvSpPr>
          <p:cNvPr id="275" name="Google Shape;275;p23"/>
          <p:cNvSpPr txBox="1"/>
          <p:nvPr>
            <p:ph idx="1" type="body"/>
          </p:nvPr>
        </p:nvSpPr>
        <p:spPr>
          <a:xfrm>
            <a:off x="4572000" y="1567550"/>
            <a:ext cx="3764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A linear regression model is built which includes the appropriate number and type of lag and moving average terms, and the time series is prepared by differentiating it a number of times thereby removing seasonal terms and trends that have a negative impact on regression model. Hence, making it stationary. </a:t>
            </a:r>
            <a:endParaRPr sz="1500"/>
          </a:p>
        </p:txBody>
      </p:sp>
      <p:pic>
        <p:nvPicPr>
          <p:cNvPr id="276" name="Google Shape;276;p23"/>
          <p:cNvPicPr preferRelativeResize="0"/>
          <p:nvPr/>
        </p:nvPicPr>
        <p:blipFill>
          <a:blip r:embed="rId3">
            <a:alphaModFix/>
          </a:blip>
          <a:stretch>
            <a:fillRect/>
          </a:stretch>
        </p:blipFill>
        <p:spPr>
          <a:xfrm>
            <a:off x="405525" y="1654025"/>
            <a:ext cx="3991001" cy="2507724"/>
          </a:xfrm>
          <a:prstGeom prst="rect">
            <a:avLst/>
          </a:prstGeom>
          <a:noFill/>
          <a:ln>
            <a:noFill/>
          </a:ln>
        </p:spPr>
      </p:pic>
      <p:sp>
        <p:nvSpPr>
          <p:cNvPr id="277" name="Google Shape;277;p23"/>
          <p:cNvSpPr txBox="1"/>
          <p:nvPr/>
        </p:nvSpPr>
        <p:spPr>
          <a:xfrm>
            <a:off x="362650" y="4161750"/>
            <a:ext cx="3990900" cy="3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 </a:t>
            </a:r>
            <a:r>
              <a:rPr lang="en-GB" sz="1100">
                <a:solidFill>
                  <a:schemeClr val="lt1"/>
                </a:solidFill>
                <a:latin typeface="Lato"/>
                <a:ea typeface="Lato"/>
                <a:cs typeface="Lato"/>
                <a:sym typeface="Lato"/>
              </a:rPr>
              <a:t>Plot of Actual and Forecasted value Vs Time for Arima model   </a:t>
            </a:r>
            <a:endParaRPr sz="11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2. HOLT-WINTERS MODEL</a:t>
            </a:r>
            <a:endParaRPr>
              <a:latin typeface="Lato"/>
              <a:ea typeface="Lato"/>
              <a:cs typeface="Lato"/>
              <a:sym typeface="Lato"/>
            </a:endParaRPr>
          </a:p>
        </p:txBody>
      </p:sp>
      <p:sp>
        <p:nvSpPr>
          <p:cNvPr id="283" name="Google Shape;283;p24"/>
          <p:cNvSpPr txBox="1"/>
          <p:nvPr>
            <p:ph idx="1" type="body"/>
          </p:nvPr>
        </p:nvSpPr>
        <p:spPr>
          <a:xfrm>
            <a:off x="708150" y="1307850"/>
            <a:ext cx="4285200" cy="28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Holt-winters model breaks the series into 3 parts that are trend,base and seasonality, the model finds 3 </a:t>
            </a:r>
            <a:r>
              <a:rPr lang="en-GB"/>
              <a:t>smoothing</a:t>
            </a:r>
            <a:r>
              <a:rPr lang="en-GB"/>
              <a:t> parameters that constitute trend,level and seasonality terms.Holt-Winters has performed significantly better than other models in terms of prediction.Holt-Winters exponential smoothing method, with trend and seasonal fluctuations is usually used in short-term forecast of economical development trend.After removing the seasonal trends from the data, it is taken as input for the function and in return the Holt Winters makes the pre calculations that are necessary for the forecasting purpose. </a:t>
            </a:r>
            <a:endParaRPr/>
          </a:p>
        </p:txBody>
      </p:sp>
      <p:sp>
        <p:nvSpPr>
          <p:cNvPr id="284" name="Google Shape;284;p24"/>
          <p:cNvSpPr txBox="1"/>
          <p:nvPr/>
        </p:nvSpPr>
        <p:spPr>
          <a:xfrm>
            <a:off x="846525" y="4254100"/>
            <a:ext cx="39756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solidFill>
                  <a:srgbClr val="0C58D3"/>
                </a:solidFill>
                <a:latin typeface="Lato"/>
                <a:ea typeface="Lato"/>
                <a:cs typeface="Lato"/>
                <a:sym typeface="Lato"/>
              </a:rPr>
              <a:t>HWStock1_ng= HoltWinters(ds,gamma=FALSE) predHW=predict(HWStock1_ng,n.ahead=9) </a:t>
            </a:r>
            <a:endParaRPr i="1">
              <a:solidFill>
                <a:srgbClr val="0C58D3"/>
              </a:solidFill>
              <a:latin typeface="Lato"/>
              <a:ea typeface="Lato"/>
              <a:cs typeface="Lato"/>
              <a:sym typeface="Lato"/>
            </a:endParaRPr>
          </a:p>
        </p:txBody>
      </p:sp>
      <p:pic>
        <p:nvPicPr>
          <p:cNvPr id="285" name="Google Shape;285;p24"/>
          <p:cNvPicPr preferRelativeResize="0"/>
          <p:nvPr/>
        </p:nvPicPr>
        <p:blipFill>
          <a:blip r:embed="rId3">
            <a:alphaModFix/>
          </a:blip>
          <a:stretch>
            <a:fillRect/>
          </a:stretch>
        </p:blipFill>
        <p:spPr>
          <a:xfrm>
            <a:off x="5145750" y="1460250"/>
            <a:ext cx="3845852" cy="2318099"/>
          </a:xfrm>
          <a:prstGeom prst="rect">
            <a:avLst/>
          </a:prstGeom>
          <a:noFill/>
          <a:ln>
            <a:noFill/>
          </a:ln>
        </p:spPr>
      </p:pic>
      <p:sp>
        <p:nvSpPr>
          <p:cNvPr id="286" name="Google Shape;286;p24"/>
          <p:cNvSpPr txBox="1"/>
          <p:nvPr/>
        </p:nvSpPr>
        <p:spPr>
          <a:xfrm>
            <a:off x="5107725" y="3793350"/>
            <a:ext cx="39219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Lato"/>
                <a:ea typeface="Lato"/>
                <a:cs typeface="Lato"/>
                <a:sym typeface="Lato"/>
              </a:rPr>
              <a:t>Plot of Actual and Forecasted value Vs Time for Holt-Winters model</a:t>
            </a:r>
            <a:endParaRPr sz="10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3. ARTIFICIAL NEURAL NETWORK (ANN)</a:t>
            </a:r>
            <a:endParaRPr>
              <a:latin typeface="Lato"/>
              <a:ea typeface="Lato"/>
              <a:cs typeface="Lato"/>
              <a:sym typeface="Lato"/>
            </a:endParaRPr>
          </a:p>
        </p:txBody>
      </p:sp>
      <p:sp>
        <p:nvSpPr>
          <p:cNvPr id="292" name="Google Shape;292;p25"/>
          <p:cNvSpPr txBox="1"/>
          <p:nvPr>
            <p:ph idx="1" type="body"/>
          </p:nvPr>
        </p:nvSpPr>
        <p:spPr>
          <a:xfrm>
            <a:off x="985850" y="1307850"/>
            <a:ext cx="3739800" cy="315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Artificial Neural Network is considered as one of the most efficient techniques in the field of data analytics.Neural networks consists of a number of simple processing elements operating in parallel. In a neural network model, lagged terms can be used just as it is used in Autoregression model. The lagged values of time series data could be used as input to neural network. In forecasting problem, the number of inputs and number of processing elements i.e. neurons are flexible in the hidden layer whereas there is only a single neuron in the output layer.</a:t>
            </a:r>
            <a:endParaRPr/>
          </a:p>
        </p:txBody>
      </p:sp>
      <p:sp>
        <p:nvSpPr>
          <p:cNvPr id="293" name="Google Shape;293;p25"/>
          <p:cNvSpPr txBox="1"/>
          <p:nvPr/>
        </p:nvSpPr>
        <p:spPr>
          <a:xfrm>
            <a:off x="921575" y="4125525"/>
            <a:ext cx="36504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300">
                <a:solidFill>
                  <a:srgbClr val="1976D2"/>
                </a:solidFill>
                <a:latin typeface="Lato"/>
                <a:ea typeface="Lato"/>
                <a:cs typeface="Lato"/>
                <a:sym typeface="Lato"/>
              </a:rPr>
              <a:t>Npred &lt;- nnetar(ds,repeats = 20,p=5,P=1,size=3) </a:t>
            </a:r>
            <a:endParaRPr i="1" sz="1300">
              <a:solidFill>
                <a:srgbClr val="1976D2"/>
              </a:solidFill>
              <a:latin typeface="Lato"/>
              <a:ea typeface="Lato"/>
              <a:cs typeface="Lato"/>
              <a:sym typeface="Lato"/>
            </a:endParaRPr>
          </a:p>
          <a:p>
            <a:pPr indent="0" lvl="0" marL="0" rtl="0" algn="l">
              <a:spcBef>
                <a:spcPts val="0"/>
              </a:spcBef>
              <a:spcAft>
                <a:spcPts val="0"/>
              </a:spcAft>
              <a:buNone/>
            </a:pPr>
            <a:r>
              <a:rPr i="1" lang="en-GB" sz="1300">
                <a:solidFill>
                  <a:srgbClr val="1976D2"/>
                </a:solidFill>
                <a:latin typeface="Lato"/>
                <a:ea typeface="Lato"/>
                <a:cs typeface="Lato"/>
                <a:sym typeface="Lato"/>
              </a:rPr>
              <a:t>pred1 &lt;- predict(Npred,n.ahead = 9) </a:t>
            </a:r>
            <a:endParaRPr i="1" sz="1300">
              <a:solidFill>
                <a:srgbClr val="1976D2"/>
              </a:solidFill>
              <a:latin typeface="Lato"/>
              <a:ea typeface="Lato"/>
              <a:cs typeface="Lato"/>
              <a:sym typeface="Lato"/>
            </a:endParaRPr>
          </a:p>
        </p:txBody>
      </p:sp>
      <p:pic>
        <p:nvPicPr>
          <p:cNvPr id="294" name="Google Shape;294;p25"/>
          <p:cNvPicPr preferRelativeResize="0"/>
          <p:nvPr/>
        </p:nvPicPr>
        <p:blipFill>
          <a:blip r:embed="rId3">
            <a:alphaModFix/>
          </a:blip>
          <a:stretch>
            <a:fillRect/>
          </a:stretch>
        </p:blipFill>
        <p:spPr>
          <a:xfrm>
            <a:off x="4878050" y="1460250"/>
            <a:ext cx="4113550" cy="2542183"/>
          </a:xfrm>
          <a:prstGeom prst="rect">
            <a:avLst/>
          </a:prstGeom>
          <a:noFill/>
          <a:ln>
            <a:noFill/>
          </a:ln>
        </p:spPr>
      </p:pic>
      <p:sp>
        <p:nvSpPr>
          <p:cNvPr id="295" name="Google Shape;295;p25"/>
          <p:cNvSpPr txBox="1"/>
          <p:nvPr/>
        </p:nvSpPr>
        <p:spPr>
          <a:xfrm>
            <a:off x="4878025" y="4002425"/>
            <a:ext cx="4113600" cy="1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Lato"/>
                <a:ea typeface="Lato"/>
                <a:cs typeface="Lato"/>
                <a:sym typeface="Lato"/>
              </a:rPr>
              <a:t> Plot of Actual and Forecasted value Vs Time for ANN model </a:t>
            </a:r>
            <a:endParaRPr sz="11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